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7" r:id="rId2"/>
    <p:sldId id="256" r:id="rId3"/>
    <p:sldId id="281" r:id="rId4"/>
    <p:sldId id="259" r:id="rId5"/>
    <p:sldId id="276" r:id="rId6"/>
    <p:sldId id="277" r:id="rId7"/>
    <p:sldId id="320" r:id="rId8"/>
    <p:sldId id="258" r:id="rId9"/>
    <p:sldId id="261" r:id="rId10"/>
    <p:sldId id="278" r:id="rId11"/>
    <p:sldId id="345" r:id="rId12"/>
    <p:sldId id="264" r:id="rId13"/>
    <p:sldId id="342" r:id="rId14"/>
    <p:sldId id="343" r:id="rId15"/>
    <p:sldId id="306" r:id="rId16"/>
    <p:sldId id="282" r:id="rId17"/>
    <p:sldId id="266" r:id="rId18"/>
    <p:sldId id="286" r:id="rId19"/>
    <p:sldId id="288" r:id="rId20"/>
    <p:sldId id="289" r:id="rId21"/>
    <p:sldId id="268" r:id="rId22"/>
    <p:sldId id="284" r:id="rId23"/>
    <p:sldId id="285" r:id="rId24"/>
    <p:sldId id="269" r:id="rId25"/>
    <p:sldId id="280" r:id="rId26"/>
    <p:sldId id="321" r:id="rId27"/>
    <p:sldId id="322" r:id="rId28"/>
    <p:sldId id="279" r:id="rId29"/>
    <p:sldId id="344" r:id="rId30"/>
    <p:sldId id="273" r:id="rId31"/>
    <p:sldId id="274" r:id="rId32"/>
    <p:sldId id="275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5970" autoAdjust="0"/>
  </p:normalViewPr>
  <p:slideViewPr>
    <p:cSldViewPr snapToGrid="0">
      <p:cViewPr varScale="1">
        <p:scale>
          <a:sx n="96" d="100"/>
          <a:sy n="96" d="100"/>
        </p:scale>
        <p:origin x="5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21E96-8F5E-4DE6-A01B-CFC8F857F6D3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7D3AF-0BA2-4194-875C-99DE95C024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7D3AF-0BA2-4194-875C-99DE95C0249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7D3AF-0BA2-4194-875C-99DE95C02498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 algn="ctr">
              <a:defRPr sz="3200">
                <a:solidFill>
                  <a:srgbClr val="333333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7/17/2024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7/17/2024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7/17/2024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ttps/worldathletics.org/athlete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random-forest-ensemble-in-python/" TargetMode="External"/><Relationship Id="rId7" Type="http://schemas.openxmlformats.org/officeDocument/2006/relationships/hyperlink" Target="https://github.com/confucianzuoyuan/python-tutorials/blob/master/python-data-analysis/docs/2.%E4%B8%80%E4%B8%AA%E5%AE%8C%E6%95%B4%E7%9A%84%E6%9C%BA%E5%99%A8%E5%AD%A6%E4%B9%A0%E9%A1%B9%E7%9B%AE.md" TargetMode="External"/><Relationship Id="rId2" Type="http://schemas.openxmlformats.org/officeDocument/2006/relationships/hyperlink" Target="https://github.com/apachecn/ml-mastery-zh-pt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s/worldathletics.org/athletes" TargetMode="External"/><Relationship Id="rId5" Type="http://schemas.openxmlformats.org/officeDocument/2006/relationships/hyperlink" Target="https://scikit-learn.org/stable/modules/cross_validation.html" TargetMode="External"/><Relationship Id="rId4" Type="http://schemas.openxmlformats.org/officeDocument/2006/relationships/hyperlink" Target="https://machinelearningmastery.com/random-oversampling-and-undersampling-for-imbalanced-classifica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youyaogao@gmail.com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shs2022@bupt.edu.com" TargetMode="External"/><Relationship Id="rId2" Type="http://schemas.openxmlformats.org/officeDocument/2006/relationships/hyperlink" Target="mailto:mrsun666@126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red shirt with his arms raised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" r="20124" b="4998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0" y="1012767"/>
            <a:ext cx="5803550" cy="1944622"/>
          </a:xfrm>
        </p:spPr>
        <p:txBody>
          <a:bodyPr anchor="b">
            <a:noAutofit/>
          </a:bodyPr>
          <a:lstStyle/>
          <a:p>
            <a:pPr algn="l"/>
            <a:r>
              <a:rPr lang="en-US" altLang="zh-CN" sz="4400" dirty="0">
                <a:latin typeface="Verdana" panose="020B0604030504040204" pitchFamily="34" charset="0"/>
                <a:ea typeface="Verdana" panose="020B0604030504040204" pitchFamily="34" charset="0"/>
              </a:rPr>
              <a:t>Who holds the Asian record for the Men’s 100 meters?</a:t>
            </a:r>
            <a:endParaRPr lang="zh-CN" altLang="en-US" sz="4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144" y="3544985"/>
            <a:ext cx="6015585" cy="1208141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 err="1"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Bingtian</a:t>
            </a:r>
            <a:r>
              <a:rPr lang="en-US" altLang="zh-CN" sz="3600" dirty="0"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Su</a:t>
            </a:r>
            <a:r>
              <a:rPr lang="zh-CN" altLang="en-US" sz="3600" dirty="0">
                <a:latin typeface="Verdana" panose="020B0604030504040204" pitchFamily="34" charset="0"/>
                <a:cs typeface="+mj-cs"/>
              </a:rPr>
              <a:t>（苏炳添）</a:t>
            </a:r>
          </a:p>
        </p:txBody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BD43F-F9D5-AA4C-16C3-6AE10AB05D1E}"/>
              </a:ext>
            </a:extLst>
          </p:cNvPr>
          <p:cNvSpPr txBox="1"/>
          <p:nvPr/>
        </p:nvSpPr>
        <p:spPr>
          <a:xfrm>
            <a:off x="1359848" y="4708189"/>
            <a:ext cx="45918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atin typeface="Verdana" panose="020B0604030504040204" pitchFamily="34" charset="0"/>
                <a:ea typeface="Verdana" panose="020B0604030504040204" pitchFamily="34" charset="0"/>
              </a:rPr>
              <a:t>9.83s</a:t>
            </a:r>
            <a:endParaRPr lang="zh-CN" altLang="en-US" sz="8800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Arc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55" y="1244896"/>
            <a:ext cx="4995348" cy="1271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dirty="0">
                <a:latin typeface="Verdana" panose="020B0604030504040204" pitchFamily="34" charset="0"/>
              </a:rPr>
              <a:t>Development :</a:t>
            </a:r>
            <a:br>
              <a:rPr lang="en-US" altLang="zh-CN" sz="3200" dirty="0">
                <a:latin typeface="Verdana" panose="020B0604030504040204" pitchFamily="34" charset="0"/>
              </a:rPr>
            </a:br>
            <a:r>
              <a:rPr lang="en-US" altLang="zh-CN" sz="3200" dirty="0">
                <a:latin typeface="Verdana" panose="020B0604030504040204" pitchFamily="34" charset="0"/>
              </a:rPr>
              <a:t>Data Collection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09" r="2" b="2"/>
          <a:stretch>
            <a:fillRect/>
          </a:stretch>
        </p:blipFill>
        <p:spPr>
          <a:xfrm>
            <a:off x="5760950" y="0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6" name="!!Rectangl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!!Ova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F84B62-FA9D-B79E-93FA-D74DFDAFD07B}"/>
              </a:ext>
            </a:extLst>
          </p:cNvPr>
          <p:cNvSpPr txBox="1"/>
          <p:nvPr/>
        </p:nvSpPr>
        <p:spPr>
          <a:xfrm>
            <a:off x="9769938" y="6488668"/>
            <a:ext cx="2355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(World Athletics, 2024)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2B7389-EBC1-A1E4-5D00-DD2F4E4808AA}"/>
              </a:ext>
            </a:extLst>
          </p:cNvPr>
          <p:cNvSpPr txBox="1"/>
          <p:nvPr/>
        </p:nvSpPr>
        <p:spPr>
          <a:xfrm>
            <a:off x="631707" y="4378723"/>
            <a:ext cx="433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hlinkClick r:id="rId3"/>
              </a:rPr>
              <a:t>https://https://worldathletics.org/athletes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92C4B7B-36FB-EBB5-FA4F-943F08629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029"/>
          <a:stretch/>
        </p:blipFill>
        <p:spPr>
          <a:xfrm>
            <a:off x="825449" y="643467"/>
            <a:ext cx="10541102" cy="5571065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A6AAB-EA55-7D59-6440-30C37502C2F9}"/>
              </a:ext>
            </a:extLst>
          </p:cNvPr>
          <p:cNvSpPr txBox="1"/>
          <p:nvPr/>
        </p:nvSpPr>
        <p:spPr>
          <a:xfrm>
            <a:off x="9736808" y="6351599"/>
            <a:ext cx="2355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(World Athletics, 2024)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291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/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r="35141" b="1"/>
          <a:stretch>
            <a:fillRect/>
          </a:stretch>
        </p:blipFill>
        <p:spPr>
          <a:xfrm>
            <a:off x="2665730" y="0"/>
            <a:ext cx="9526270" cy="6858000"/>
          </a:xfrm>
          <a:prstGeom prst="rect">
            <a:avLst/>
          </a:pr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64655" cy="189992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Verdana" panose="020B0604030504040204" pitchFamily="34" charset="0"/>
              </a:rPr>
              <a:t>Development :</a:t>
            </a:r>
            <a:r>
              <a:rPr lang="zh-CN" altLang="zh-CN" sz="4000" dirty="0">
                <a:latin typeface="Verdana" panose="020B0604030504040204" pitchFamily="34" charset="0"/>
              </a:rPr>
              <a:t> </a:t>
            </a:r>
            <a:br>
              <a:rPr lang="zh-CN" altLang="zh-CN" sz="4000" dirty="0">
                <a:latin typeface="Verdana" panose="020B0604030504040204" pitchFamily="34" charset="0"/>
              </a:rPr>
            </a:br>
            <a:r>
              <a:rPr lang="zh-CN" altLang="zh-CN" sz="4000" dirty="0">
                <a:latin typeface="Verdana" panose="020B0604030504040204" pitchFamily="34" charset="0"/>
              </a:rPr>
              <a:t>Data Preprocessing </a:t>
            </a:r>
            <a:endParaRPr lang="zh-CN" alt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2211705"/>
            <a:ext cx="11059795" cy="4041775"/>
          </a:xfrm>
        </p:spPr>
        <p:txBody>
          <a:bodyPr>
            <a:normAutofit fontScale="85000" lnSpcReduction="20000"/>
          </a:bodyPr>
          <a:lstStyle/>
          <a:p>
            <a:r>
              <a:rPr lang="en-US" sz="4665" b="1" dirty="0">
                <a:latin typeface="Verdana" panose="020B0604030504040204" pitchFamily="34" charset="0"/>
                <a:ea typeface="Verdana" panose="020B0604030504040204" pitchFamily="34" charset="0"/>
              </a:rPr>
              <a:t>Focus on raw data</a:t>
            </a:r>
          </a:p>
          <a:p>
            <a:endParaRPr lang="en-US" sz="3000" b="1" dirty="0"/>
          </a:p>
          <a:p>
            <a:endParaRPr lang="en-US" sz="3000" b="1" dirty="0"/>
          </a:p>
          <a:p>
            <a:endParaRPr lang="en-US" sz="3000" b="1" dirty="0"/>
          </a:p>
          <a:p>
            <a:r>
              <a:rPr lang="en-US" sz="4665" b="1" dirty="0">
                <a:latin typeface="Verdana" panose="020B0604030504040204" pitchFamily="34" charset="0"/>
                <a:ea typeface="Verdana" panose="020B0604030504040204" pitchFamily="34" charset="0"/>
              </a:rPr>
              <a:t>Model Assumption: 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1) The ability of an athlete to reach the finals is determined by their performance over the past four years. 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2) It disregards the potential errors and the impact of the special characteristics of opponents that may occur in the actual Olympic competition.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53085" y="2923540"/>
          <a:ext cx="1010856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2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34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09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39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Rank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Mark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WIND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Competitor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DOB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Nat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Pos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Venue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Result score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r="35141" b="1"/>
          <a:stretch>
            <a:fillRect/>
          </a:stretch>
        </p:blipFill>
        <p:spPr>
          <a:xfrm>
            <a:off x="2665730" y="0"/>
            <a:ext cx="9526270" cy="6858000"/>
          </a:xfrm>
          <a:prstGeom prst="rect">
            <a:avLst/>
          </a:pr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64655" cy="189992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r>
              <a:rPr lang="zh-CN" altLang="zh-CN" sz="4000" dirty="0">
                <a:latin typeface="Verdana" panose="020B0604030504040204" pitchFamily="34" charset="0"/>
              </a:rPr>
              <a:t> </a:t>
            </a:r>
            <a:br>
              <a:rPr lang="zh-CN" altLang="zh-CN" sz="4000" dirty="0">
                <a:latin typeface="Verdana" panose="020B0604030504040204" pitchFamily="34" charset="0"/>
              </a:rPr>
            </a:br>
            <a:r>
              <a:rPr lang="zh-CN" altLang="zh-CN" sz="4000" dirty="0">
                <a:latin typeface="Verdana" panose="020B0604030504040204" pitchFamily="34" charset="0"/>
              </a:rPr>
              <a:t>Data Preprocessing </a:t>
            </a:r>
            <a:endParaRPr lang="zh-CN" altLang="en-US" sz="4000" dirty="0">
              <a:latin typeface="Verdana" panose="020B0604030504040204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2206625"/>
            <a:ext cx="8860790" cy="4041775"/>
          </a:xfrm>
        </p:spPr>
        <p:txBody>
          <a:bodyPr>
            <a:normAutofit lnSpcReduction="10000"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</a:rPr>
              <a:t>Remove athlete records totaling less than ten.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(except for Kishane THOMPSON)</a:t>
            </a:r>
          </a:p>
          <a:p>
            <a:pPr marL="0" indent="0">
              <a:buNone/>
            </a:pPr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Handle missing data and outliers.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415 missing values: 415(1.14%)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'NW' (‘WIND’ column): 256 (0.7%)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'W'</a:t>
            </a: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(‘WIND’ column): 157 (0.4%)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/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r="35141" b="1"/>
          <a:stretch>
            <a:fillRect/>
          </a:stretch>
        </p:blipFill>
        <p:spPr>
          <a:xfrm>
            <a:off x="2665730" y="0"/>
            <a:ext cx="9526270" cy="6858000"/>
          </a:xfrm>
          <a:prstGeom prst="rect">
            <a:avLst/>
          </a:pr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0062845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64655" cy="189992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r>
              <a:rPr lang="zh-CN" altLang="zh-CN" sz="4000" dirty="0">
                <a:latin typeface="Verdana" panose="020B0604030504040204" pitchFamily="34" charset="0"/>
              </a:rPr>
              <a:t> </a:t>
            </a:r>
            <a:br>
              <a:rPr lang="zh-CN" altLang="zh-CN" sz="4000" dirty="0">
                <a:latin typeface="Verdana" panose="020B0604030504040204" pitchFamily="34" charset="0"/>
              </a:rPr>
            </a:br>
            <a:r>
              <a:rPr lang="zh-CN" altLang="zh-CN" sz="4000" dirty="0">
                <a:latin typeface="Verdana" panose="020B0604030504040204" pitchFamily="34" charset="0"/>
              </a:rPr>
              <a:t>Data Preprocessing </a:t>
            </a:r>
            <a:endParaRPr lang="zh-CN" altLang="en-US" sz="4000" dirty="0">
              <a:latin typeface="Verdana" panose="020B0604030504040204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2206625"/>
            <a:ext cx="11074400" cy="4041775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</a:rPr>
              <a:t>Data Formatting(‘Pos’, ‘DOB’)</a:t>
            </a:r>
          </a:p>
          <a:p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Introduce new data dimensions</a:t>
            </a:r>
          </a:p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1. ‘Net result ’    [ Empirical Formula ] Net result = Mark + 0.1*WIND</a:t>
            </a:r>
          </a:p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2. 'effective_score'(0/1): the impact of wind speed</a:t>
            </a:r>
          </a:p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3. ‘National Score’: The average of the final scores of the athletes’ country.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081962" y="1780016"/>
            <a:ext cx="1501775" cy="18262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1096645"/>
            <a:ext cx="11633200" cy="5562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68813" y="450314"/>
            <a:ext cx="682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Verdana" panose="020B0604030504040204" pitchFamily="34" charset="0"/>
              </a:rPr>
              <a:t>T</a:t>
            </a:r>
            <a:r>
              <a:rPr lang="zh-CN" altLang="en-US" b="1" dirty="0">
                <a:latin typeface="Verdana" panose="020B0604030504040204" pitchFamily="34" charset="0"/>
              </a:rPr>
              <a:t>he countries of origin for athletes who entered the </a:t>
            </a:r>
            <a:r>
              <a:rPr lang="en-US" altLang="zh-CN" b="1" dirty="0">
                <a:latin typeface="Verdana" panose="020B0604030504040204" pitchFamily="34" charset="0"/>
              </a:rPr>
              <a:t>M</a:t>
            </a:r>
            <a:r>
              <a:rPr lang="zh-CN" altLang="en-US" b="1" dirty="0">
                <a:latin typeface="Verdana" panose="020B0604030504040204" pitchFamily="34" charset="0"/>
              </a:rPr>
              <a:t>en's 100 meters final at the Olympics</a:t>
            </a:r>
          </a:p>
        </p:txBody>
      </p:sp>
      <p:graphicFrame>
        <p:nvGraphicFramePr>
          <p:cNvPr id="8" name="表格 7"/>
          <p:cNvGraphicFramePr/>
          <p:nvPr/>
        </p:nvGraphicFramePr>
        <p:xfrm>
          <a:off x="-627192040" y="13999527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-25217755" y="3624770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-217517345" y="3651313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-221102555" y="3673919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160020" y="3025775"/>
          <a:ext cx="2164080" cy="2068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Jamaica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Nigeria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Trinidad and Tobago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160020" y="5230495"/>
            <a:ext cx="3091815" cy="504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zh-CN" altLang="en-US"/>
              <a:t>Naturalized athlete ratio: </a:t>
            </a:r>
            <a:r>
              <a:rPr lang="zh-CN" altLang="en-US" b="1"/>
              <a:t>8.2%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r="35141" b="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80530" cy="189992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Verdana" panose="020B0604030504040204" pitchFamily="34" charset="0"/>
              </a:rPr>
              <a:t>Development :</a:t>
            </a:r>
            <a:r>
              <a:rPr lang="zh-CN" altLang="zh-CN" sz="4000" dirty="0">
                <a:latin typeface="Verdana" panose="020B0604030504040204" pitchFamily="34" charset="0"/>
              </a:rPr>
              <a:t> </a:t>
            </a:r>
            <a:br>
              <a:rPr lang="zh-CN" altLang="zh-CN" sz="4000" dirty="0">
                <a:latin typeface="Verdana" panose="020B0604030504040204" pitchFamily="34" charset="0"/>
              </a:rPr>
            </a:br>
            <a:r>
              <a:rPr lang="zh-CN" altLang="zh-CN" sz="4000" dirty="0">
                <a:latin typeface="Verdana" panose="020B0604030504040204" pitchFamily="34" charset="0"/>
              </a:rPr>
              <a:t>Data Preprocessing </a:t>
            </a:r>
            <a:endParaRPr lang="zh-CN" alt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2507311"/>
            <a:ext cx="5059017" cy="4510405"/>
          </a:xfrm>
        </p:spPr>
        <p:txBody>
          <a:bodyPr>
            <a:norm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Second processing to identify potential influencing factors (analyzed annually)</a:t>
            </a:r>
          </a:p>
          <a:p>
            <a:pPr marL="0" indent="0">
              <a:buNone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sym typeface="+mn-ea"/>
            </a:endParaRPr>
          </a:p>
          <a:p>
            <a:pPr marL="0" indent="0">
              <a:buNone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* Perform another round of missing data and outlier handling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367725" y="365125"/>
            <a:ext cx="5526101" cy="6086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Predictor Variable</a:t>
            </a:r>
            <a:r>
              <a:rPr lang="zh-CN" altLang="en-US" sz="2400" b="1" dirty="0">
                <a:solidFill>
                  <a:srgbClr val="0070C0"/>
                </a:solidFill>
                <a:latin typeface="Verdana" panose="020B0604030504040204" pitchFamily="34" charset="0"/>
                <a:sym typeface="+mn-ea"/>
              </a:rPr>
              <a:t>：</a:t>
            </a:r>
            <a:endParaRPr lang="en-US" sz="24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sym typeface="+mn-ea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Age at event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Average Net Result mean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Mean mark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Best mark (min)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Variance of the mark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Mean match ranking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Best match ranking (min)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Average Rank mean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Mean efficiency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Nation Score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Years to Olympics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Response Variable</a:t>
            </a:r>
            <a:r>
              <a:rPr lang="zh-CN" altLang="en-US" sz="2400" b="1" dirty="0">
                <a:solidFill>
                  <a:srgbClr val="0070C0"/>
                </a:solidFill>
                <a:latin typeface="Verdana" panose="020B0604030504040204" pitchFamily="34" charset="0"/>
              </a:rPr>
              <a:t>：</a:t>
            </a:r>
          </a:p>
          <a:p>
            <a:pPr marL="0" indent="0">
              <a:buNone/>
            </a:pPr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1 </a:t>
            </a:r>
            <a:r>
              <a:rPr lang="en-US" altLang="zh-CN" sz="2400" b="1" dirty="0" err="1">
                <a:latin typeface="Verdana" panose="020B0604030504040204" pitchFamily="34" charset="0"/>
                <a:ea typeface="Verdana" panose="020B0604030504040204" pitchFamily="34" charset="0"/>
              </a:rPr>
              <a:t>Finalist_weight</a:t>
            </a:r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(0/1): whether they entered the final</a:t>
            </a:r>
          </a:p>
          <a:p>
            <a:pPr marL="0" indent="0">
              <a:buNone/>
            </a:pPr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2 Olympic Ranking</a:t>
            </a:r>
          </a:p>
          <a:p>
            <a:pPr marL="0" indent="0">
              <a:buNone/>
            </a:pPr>
            <a:endParaRPr lang="zh-CN" altLang="en-US" sz="24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5516245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4251960" y="0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8" name="Picture 17" descr="A table of factor loading factor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49" y="4298129"/>
            <a:ext cx="3933655" cy="2016000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sp>
        <p:nvSpPr>
          <p:cNvPr id="63" name="Content Placeholder 62"/>
          <p:cNvSpPr>
            <a:spLocks noGrp="1"/>
          </p:cNvSpPr>
          <p:nvPr>
            <p:ph idx="1"/>
          </p:nvPr>
        </p:nvSpPr>
        <p:spPr>
          <a:xfrm>
            <a:off x="259715" y="558800"/>
            <a:ext cx="5256530" cy="298259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Development :</a:t>
            </a:r>
          </a:p>
          <a:p>
            <a:pPr marL="0" indent="0">
              <a:buNone/>
            </a:pPr>
            <a:r>
              <a:rPr lang="zh-CN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Feature</a:t>
            </a:r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zh-CN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Engineering 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Pearson correlation analysis</a:t>
            </a:r>
          </a:p>
        </p:txBody>
      </p:sp>
      <p:sp>
        <p:nvSpPr>
          <p:cNvPr id="76" name="Rectangle 7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4251960" y="6793992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34" name="Picture 33" descr="A screenshot of a computer code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18" y="4042241"/>
            <a:ext cx="6973173" cy="252777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Content Placeholder 13" descr="A screenshot of a graph&#10;&#10;Description automatically generate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266" y="284994"/>
            <a:ext cx="5912189" cy="3365626"/>
          </a:xfrm>
          <a:prstGeom prst="rect">
            <a:avLst/>
          </a:prstGeom>
          <a:ln w="762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altLang="zh-CN" sz="4100" dirty="0">
                <a:latin typeface="Verdana" panose="020B0604030504040204" pitchFamily="34" charset="0"/>
              </a:rPr>
              <a:t>Development :</a:t>
            </a:r>
            <a:r>
              <a:rPr lang="zh-CN" altLang="zh-CN" sz="4100" dirty="0">
                <a:latin typeface="Verdana" panose="020B0604030504040204" pitchFamily="34" charset="0"/>
              </a:rPr>
              <a:t> Feature Engineering </a:t>
            </a:r>
            <a:endParaRPr lang="zh-CN" altLang="en-US" sz="41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2623381"/>
            <a:ext cx="4355033" cy="3553581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ROC curve</a:t>
            </a:r>
          </a:p>
          <a:p>
            <a:pPr marL="0" indent="0">
              <a:buNone/>
            </a:pP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State variable: </a:t>
            </a:r>
            <a:r>
              <a:rPr lang="en-US" altLang="zh-CN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Finalist_weight</a:t>
            </a:r>
            <a:endParaRPr lang="en-US" altLang="zh-CN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824" y="584782"/>
            <a:ext cx="6502535" cy="55921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288404"/>
            <a:ext cx="9016659" cy="9774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4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screenshot of a graph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250"/>
            <a:ext cx="5349654" cy="5202538"/>
          </a:xfrm>
          <a:prstGeom prst="rect">
            <a:avLst/>
          </a:prstGeom>
        </p:spPr>
      </p:pic>
      <p:pic>
        <p:nvPicPr>
          <p:cNvPr id="9" name="Picture 8" descr="A blue and green squares with white tex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44" y="1554250"/>
            <a:ext cx="5853229" cy="5282539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53" y="1567894"/>
            <a:ext cx="7955047" cy="52901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a yellow shirt running"/>
          <p:cNvPicPr>
            <a:picLocks noChangeAspect="1"/>
          </p:cNvPicPr>
          <p:nvPr/>
        </p:nvPicPr>
        <p:blipFill rotWithShape="1">
          <a:blip r:embed="rId2"/>
          <a:srcRect t="8163"/>
          <a:stretch>
            <a:fillRect/>
          </a:stretch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6800" y="1533190"/>
            <a:ext cx="9799983" cy="3568502"/>
          </a:xfrm>
          <a:prstGeom prst="rect">
            <a:avLst/>
          </a:prstGeom>
          <a:solidFill>
            <a:schemeClr val="accent4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Verdana" panose="020B0604030504040204" pitchFamily="34" charset="0"/>
                <a:ea typeface="Verdana" panose="020B0604030504040204" pitchFamily="34" charset="0"/>
              </a:rPr>
              <a:t>Predicting </a:t>
            </a:r>
          </a:p>
          <a:p>
            <a:pPr algn="ctr"/>
            <a:r>
              <a:rPr lang="en-US" altLang="zh-CN" sz="4800" dirty="0">
                <a:latin typeface="Verdana" panose="020B0604030504040204" pitchFamily="34" charset="0"/>
                <a:ea typeface="Verdana" panose="020B0604030504040204" pitchFamily="34" charset="0"/>
              </a:rPr>
              <a:t>2024 Paris Olympic Games Men’s 100m</a:t>
            </a:r>
            <a:endParaRPr lang="zh-CN" altLang="en-US" sz="4800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5" y="288404"/>
            <a:ext cx="8765372" cy="9774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4000" dirty="0">
              <a:solidFill>
                <a:srgbClr val="FFFFFF"/>
              </a:solidFill>
            </a:endParaRPr>
          </a:p>
        </p:txBody>
      </p:sp>
      <p:pic>
        <p:nvPicPr>
          <p:cNvPr id="4" name="Picture 3" descr="A graph showing a loss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301" y="1840761"/>
            <a:ext cx="6450986" cy="48178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screenshot of a graph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25" y="1753909"/>
            <a:ext cx="3287103" cy="24549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 descr="A diagram of confusion matrix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25" y="4419523"/>
            <a:ext cx="3225196" cy="23819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288404"/>
            <a:ext cx="8891015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3700" dirty="0">
              <a:solidFill>
                <a:srgbClr val="FFFFFF"/>
              </a:solidFill>
            </a:endParaRPr>
          </a:p>
        </p:txBody>
      </p:sp>
      <p:pic>
        <p:nvPicPr>
          <p:cNvPr id="4" name="Picture 3" descr="A graph of a positive rat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614" y="2029021"/>
            <a:ext cx="4077917" cy="4084840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A graph of a graph with different colored lines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65" y="2028825"/>
            <a:ext cx="4194175" cy="4085590"/>
          </a:xfrm>
          <a:prstGeom prst="rect">
            <a:avLst/>
          </a:prstGeom>
          <a:ln w="793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5307777" y="-5307776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293808"/>
            <a:ext cx="8315636" cy="9679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3700" dirty="0">
              <a:solidFill>
                <a:srgbClr val="FFFFFF"/>
              </a:solidFill>
            </a:endParaRPr>
          </a:p>
        </p:txBody>
      </p:sp>
      <p:pic>
        <p:nvPicPr>
          <p:cNvPr id="4" name="Picture 3" descr="A table with numbers and lines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46" y="2182604"/>
            <a:ext cx="5224933" cy="3902166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graph of a distribution of prebabilisation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20" y="2063660"/>
            <a:ext cx="6739907" cy="40207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graph with a line and a line&#10;&#10;Description automatically generated with medium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25" y="2378464"/>
            <a:ext cx="9247008" cy="33793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288404"/>
            <a:ext cx="8353543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3700" dirty="0">
              <a:solidFill>
                <a:srgbClr val="FFFFFF"/>
              </a:solidFill>
            </a:endParaRPr>
          </a:p>
        </p:txBody>
      </p:sp>
      <p:pic>
        <p:nvPicPr>
          <p:cNvPr id="4" name="Picture 3" descr="A graph with green and orange dots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5" y="1983245"/>
            <a:ext cx="5371998" cy="45006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 descr="A graph with green and blue squares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100" y="1719346"/>
            <a:ext cx="5908675" cy="22186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Content Placeholder 10" descr="A group of graphs showing different sizes and colors&#10;&#10;Description automatically generated with medium confidence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130" y="4082415"/>
            <a:ext cx="5919470" cy="2569210"/>
          </a:xfr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7728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289" y="0"/>
            <a:ext cx="63147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3063"/>
            <a:ext cx="10515600" cy="65762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br>
              <a:rPr lang="en-US" altLang="zh-C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zh-CN" altLang="zh-CN" dirty="0">
                <a:solidFill>
                  <a:schemeClr val="bg1"/>
                </a:solidFill>
                <a:latin typeface="Verdana" panose="020B0604030504040204" pitchFamily="34" charset="0"/>
              </a:rPr>
              <a:t>Model Building, Training, and Testing</a:t>
            </a:r>
            <a:br>
              <a:rPr lang="zh-CN" altLang="zh-CN" dirty="0">
                <a:latin typeface="Verdana" panose="020B0604030504040204" pitchFamily="34" charset="0"/>
              </a:rPr>
            </a:b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436161" y="6475416"/>
            <a:ext cx="1741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Zuoyuan</a:t>
            </a:r>
            <a:r>
              <a:rPr lang="en-US" altLang="zh-CN" dirty="0">
                <a:solidFill>
                  <a:schemeClr val="bg1"/>
                </a:solidFill>
              </a:rPr>
              <a:t>, 2023)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64009" y="6438108"/>
            <a:ext cx="1845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(Brownlee, 2024)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577" y="872846"/>
            <a:ext cx="9738257" cy="1107126"/>
          </a:xfrm>
        </p:spPr>
        <p:txBody>
          <a:bodyPr anchor="t">
            <a:normAutofit fontScale="90000"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zh-CN" altLang="zh-CN" dirty="0">
                <a:latin typeface="Verdana" panose="020B0604030504040204" pitchFamily="34" charset="0"/>
              </a:rPr>
              <a:t>Model Building, Training, and Testing</a:t>
            </a:r>
            <a:br>
              <a:rPr lang="zh-CN" altLang="zh-CN" sz="2200" dirty="0">
                <a:latin typeface="Verdana" panose="020B0604030504040204" pitchFamily="34" charset="0"/>
              </a:rPr>
            </a:br>
            <a:endParaRPr lang="zh-CN" altLang="en-US" sz="2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C4353C-C927-1758-0BEF-21E9E0D8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4A9A00F-F738-AF8E-43DA-D2D90364F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029" y="2318528"/>
            <a:ext cx="5882050" cy="1802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86EA59-C032-BB0C-5420-619A0077E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31" y="4369442"/>
            <a:ext cx="6095703" cy="1924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4F7E6-863B-C564-51F7-FE8916E55EFB}"/>
              </a:ext>
            </a:extLst>
          </p:cNvPr>
          <p:cNvSpPr txBox="1"/>
          <p:nvPr/>
        </p:nvSpPr>
        <p:spPr>
          <a:xfrm>
            <a:off x="4837278" y="6293887"/>
            <a:ext cx="1636556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altLang="zh-CN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altLang="zh-CN" sz="144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ApacheCN</a:t>
            </a:r>
            <a:r>
              <a:rPr lang="en-US" altLang="zh-CN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2023)</a:t>
            </a:r>
            <a:endParaRPr lang="en-US" altLang="zh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5E2909-5C18-5FF8-1C03-19739B093C31}"/>
              </a:ext>
            </a:extLst>
          </p:cNvPr>
          <p:cNvSpPr txBox="1"/>
          <p:nvPr/>
        </p:nvSpPr>
        <p:spPr>
          <a:xfrm>
            <a:off x="10162614" y="4195924"/>
            <a:ext cx="148246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altLang="zh-CN" sz="960" kern="1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(Brownlee, 2024)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zh-CN" altLang="zh-CN" dirty="0">
                <a:latin typeface="Verdana" panose="020B0604030504040204" pitchFamily="34" charset="0"/>
              </a:rPr>
              <a:t>Model Building, Training, and Testing</a:t>
            </a:r>
            <a:endParaRPr lang="zh-CN" altLang="en-US" dirty="0"/>
          </a:p>
        </p:txBody>
      </p:sp>
      <p:pic>
        <p:nvPicPr>
          <p:cNvPr id="5" name="Content Placeholder 4" descr="A graph with different colored lines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5" y="1825625"/>
            <a:ext cx="5718671" cy="4351338"/>
          </a:xfrm>
          <a:ln w="12700">
            <a:solidFill>
              <a:schemeClr val="tx1"/>
            </a:solidFill>
          </a:ln>
        </p:spPr>
      </p:pic>
      <p:pic>
        <p:nvPicPr>
          <p:cNvPr id="7" name="Picture 6" descr="A chart with numbers and a blue and yellow background&#10;&#10;Description automatically generated with medium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833" y="1858020"/>
            <a:ext cx="5718671" cy="43189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 descr="A graph of confusion matrix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3" y="1858020"/>
            <a:ext cx="4749554" cy="42650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id of yellow and white lines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962" y="0"/>
            <a:ext cx="4793038" cy="4703684"/>
          </a:xfrm>
          <a:prstGeom prst="rect">
            <a:avLst/>
          </a:prstGeom>
        </p:spPr>
      </p:pic>
      <p:pic>
        <p:nvPicPr>
          <p:cNvPr id="7" name="Picture 6" descr="A graph with different colored bars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45" y="4693038"/>
            <a:ext cx="4646455" cy="216496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02"/>
            <a:ext cx="7482724" cy="67532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330" y="4951034"/>
            <a:ext cx="10518776" cy="1200329"/>
          </a:xfrm>
        </p:spPr>
        <p:txBody>
          <a:bodyPr vert="horz" wrap="square" lIns="91440" tIns="45720" rIns="91440" bIns="45720" rtlCol="0" anchor="b">
            <a:normAutofit fontScale="90000"/>
          </a:bodyPr>
          <a:lstStyle/>
          <a:p>
            <a:r>
              <a:rPr lang="en-US" altLang="zh-CN" sz="4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br>
              <a:rPr lang="en-US" altLang="zh-CN" sz="4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CN" sz="4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Building, Training, and Testing</a:t>
            </a:r>
            <a:br>
              <a:rPr lang="en-US" altLang="zh-CN" sz="2300" dirty="0">
                <a:solidFill>
                  <a:schemeClr val="bg1"/>
                </a:solidFill>
              </a:rPr>
            </a:br>
            <a:endParaRPr lang="en-US" altLang="zh-CN" sz="2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4DBF8-4DAD-7391-39EC-7205B22F3028}"/>
              </a:ext>
            </a:extLst>
          </p:cNvPr>
          <p:cNvSpPr txBox="1"/>
          <p:nvPr/>
        </p:nvSpPr>
        <p:spPr>
          <a:xfrm>
            <a:off x="9404858" y="3090635"/>
            <a:ext cx="2663826" cy="469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dirty="0">
                <a:solidFill>
                  <a:schemeClr val="bg1"/>
                </a:solidFill>
              </a:rPr>
              <a:t> (scikit-learn, 2024)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186CCE-734F-6123-A53E-F0F615F96C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98" b="-1"/>
          <a:stretch/>
        </p:blipFill>
        <p:spPr>
          <a:xfrm>
            <a:off x="20" y="10"/>
            <a:ext cx="12191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running on a road with mountains in the background&#10;&#10;Description automatically generated">
            <a:extLst>
              <a:ext uri="{FF2B5EF4-FFF2-40B4-BE49-F238E27FC236}">
                <a16:creationId xmlns:a16="http://schemas.microsoft.com/office/drawing/2014/main" id="{7DFCF400-DBA1-A7EE-6B0A-B79D59023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" r="7637"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3530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924" y="2598774"/>
            <a:ext cx="7831150" cy="1325563"/>
          </a:xfrm>
        </p:spPr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Introduction to the Group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altLang="zh-CN" sz="5400" dirty="0"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endParaRPr lang="zh-CN" altLang="en-US" sz="5400" dirty="0">
              <a:latin typeface="Verdana" panose="020B0604030504040204" pitchFamily="34" charset="0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36" y="2715768"/>
            <a:ext cx="5527064" cy="3547872"/>
          </a:xfrm>
        </p:spPr>
        <p:txBody>
          <a:bodyPr anchor="t">
            <a:normAutofit fontScale="92500" lnSpcReduction="10000"/>
          </a:bodyPr>
          <a:lstStyle/>
          <a:p>
            <a:r>
              <a:rPr lang="en-US" altLang="zh-CN" sz="2200" dirty="0">
                <a:latin typeface="Verdana" panose="020B0604030504040204" pitchFamily="34" charset="0"/>
                <a:ea typeface="Verdana" panose="020B0604030504040204" pitchFamily="34" charset="0"/>
              </a:rPr>
              <a:t>Our logistic regression model, although scientifically sound and robust, has shown limited accuracy.</a:t>
            </a:r>
          </a:p>
          <a:p>
            <a:r>
              <a:rPr lang="en-US" altLang="zh-CN" sz="2200" dirty="0">
                <a:latin typeface="Verdana" panose="020B0604030504040204" pitchFamily="34" charset="0"/>
                <a:ea typeface="Verdana" panose="020B0604030504040204" pitchFamily="34" charset="0"/>
              </a:rPr>
              <a:t>Conversely, the random forest model displays exceedingly high accuracy. However, its simulation does not perfectly align with real-world conditions, indicating a need for further optimization and adjustments. </a:t>
            </a:r>
          </a:p>
          <a:p>
            <a:r>
              <a:rPr lang="en-US" altLang="zh-CN" sz="2200" dirty="0">
                <a:latin typeface="Verdana" panose="020B0604030504040204" pitchFamily="34" charset="0"/>
                <a:ea typeface="Verdana" panose="020B0604030504040204" pitchFamily="34" charset="0"/>
              </a:rPr>
              <a:t>The image on the right highlights the random forest model's predictions for strong contenders likely to reach the finals.</a:t>
            </a:r>
            <a:endParaRPr lang="en-US" altLang="zh-CN" sz="22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zh-CN" altLang="en-US" sz="1900" dirty="0"/>
          </a:p>
        </p:txBody>
      </p:sp>
      <p:pic>
        <p:nvPicPr>
          <p:cNvPr id="5" name="Picture 4" descr="A screenshot of a table&#10;&#10;Description automatically generated">
            <a:extLst>
              <a:ext uri="{FF2B5EF4-FFF2-40B4-BE49-F238E27FC236}">
                <a16:creationId xmlns:a16="http://schemas.microsoft.com/office/drawing/2014/main" id="{6C006C81-7F58-A4B3-DAD5-9EA994020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33" y="640080"/>
            <a:ext cx="508779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75" y="2628342"/>
            <a:ext cx="10668016" cy="14821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9600" dirty="0"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zh-CN" altLang="en-US" sz="9600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57" y="-125206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Reference List</a:t>
            </a: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087" y="815009"/>
            <a:ext cx="11545956" cy="6042991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 err="1"/>
              <a:t>ApacheCN</a:t>
            </a:r>
            <a:r>
              <a:rPr lang="en-US" altLang="zh-CN" dirty="0"/>
              <a:t>. (2023) SMOTE oversampling for imbalanced classification. Available at: </a:t>
            </a:r>
            <a:r>
              <a:rPr lang="en-US" altLang="zh-CN" u="sng" dirty="0">
                <a:hlinkClick r:id="rId2"/>
              </a:rPr>
              <a:t>https://github.com/apachecn/ml-mastery-zh-pt2</a:t>
            </a:r>
            <a:r>
              <a:rPr lang="en-US" altLang="zh-CN" dirty="0"/>
              <a:t> (Accessed: 12 July 2024).</a:t>
            </a:r>
          </a:p>
          <a:p>
            <a:r>
              <a:rPr lang="en-US" altLang="zh-CN" dirty="0"/>
              <a:t>Brownlee, J. (2024) How to Develop a Random Forest Ensemble in Python. Available at: </a:t>
            </a:r>
            <a:r>
              <a:rPr lang="en-US" altLang="zh-CN" dirty="0">
                <a:hlinkClick r:id="rId3"/>
              </a:rPr>
              <a:t>https://machinelearningmastery.com/random-forest-ensemble-in-python/</a:t>
            </a:r>
            <a:r>
              <a:rPr lang="en-US" altLang="zh-CN" dirty="0"/>
              <a:t> (Accessed: 12 July 2024).</a:t>
            </a:r>
          </a:p>
          <a:p>
            <a:r>
              <a:rPr lang="en-US" altLang="zh-CN" dirty="0"/>
              <a:t>Brownlee, J. (2024) Random Oversampling and </a:t>
            </a:r>
            <a:r>
              <a:rPr lang="en-US" altLang="zh-CN" dirty="0" err="1"/>
              <a:t>Undersampling</a:t>
            </a:r>
            <a:r>
              <a:rPr lang="en-US" altLang="zh-CN" dirty="0"/>
              <a:t> for Imbalanced Classification. Available at: </a:t>
            </a:r>
            <a:r>
              <a:rPr lang="en-US" altLang="zh-CN" dirty="0">
                <a:hlinkClick r:id="rId4"/>
              </a:rPr>
              <a:t>https://machinelearningmastery.com/random-oversampling-and-undersampling-for-imbalanced-classification/</a:t>
            </a:r>
            <a:r>
              <a:rPr lang="en-US" altLang="zh-CN" dirty="0"/>
              <a:t> (Accessed:  12 July 2024).</a:t>
            </a:r>
          </a:p>
          <a:p>
            <a:r>
              <a:rPr lang="en-US" altLang="zh-CN" dirty="0"/>
              <a:t>scikit-learn. (2024) Cross-validation: evaluating estimator performance. Available at: </a:t>
            </a:r>
            <a:r>
              <a:rPr lang="en-US" altLang="zh-CN" dirty="0">
                <a:hlinkClick r:id="rId5"/>
              </a:rPr>
              <a:t>https://scikit-learn.org/stable/modules/cross_validation.html</a:t>
            </a:r>
            <a:r>
              <a:rPr lang="en-US" altLang="zh-CN" dirty="0"/>
              <a:t> (Accessed: 9 July 2024).</a:t>
            </a:r>
          </a:p>
          <a:p>
            <a:r>
              <a:rPr lang="en-US" altLang="zh-CN" dirty="0"/>
              <a:t>World Athletics. (2024) </a:t>
            </a:r>
            <a:r>
              <a:rPr lang="en-US" altLang="zh-CN" dirty="0" err="1"/>
              <a:t>Letsile</a:t>
            </a:r>
            <a:r>
              <a:rPr lang="en-US" altLang="zh-CN" dirty="0"/>
              <a:t> Tebogo. Available at: </a:t>
            </a:r>
            <a:r>
              <a:rPr lang="en-US" altLang="zh-CN" u="sng" dirty="0">
                <a:hlinkClick r:id="rId6"/>
              </a:rPr>
              <a:t>https://https://worldathletics.org/athletes</a:t>
            </a:r>
            <a:r>
              <a:rPr lang="en-US" altLang="zh-CN" dirty="0"/>
              <a:t> (Accessed: 8 July 2024).</a:t>
            </a:r>
          </a:p>
          <a:p>
            <a:r>
              <a:rPr lang="en-US" altLang="zh-CN" dirty="0" err="1"/>
              <a:t>Zuoyuan</a:t>
            </a:r>
            <a:r>
              <a:rPr lang="en-US" altLang="zh-CN" dirty="0"/>
              <a:t>, C. (2023) A Complete Machine Learning Project. Available at: </a:t>
            </a:r>
            <a:r>
              <a:rPr lang="en-US" altLang="zh-CN" dirty="0">
                <a:hlinkClick r:id="rId7"/>
              </a:rPr>
              <a:t>https://github.com/confucianzuoyuan/python-tutorials/blob/master/python-data-analysis/docs/2.%E4%B8%80%E4%B8%AA%E5%AE%8C%E6%95%B4%E7%9A%84%E6%9C%BA%E5%99%A8%E5%AD%A6%E4%B9%A0%E9%A1%B9%E7%9B%AE.md</a:t>
            </a:r>
            <a:r>
              <a:rPr lang="en-US" altLang="zh-CN" dirty="0"/>
              <a:t> (Accessed: 11 July 2024).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2" y="508219"/>
            <a:ext cx="3734909" cy="1351992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dirty="0" err="1">
                <a:latin typeface="Verdana" panose="020B0604030504040204" pitchFamily="34" charset="0"/>
                <a:ea typeface="Verdana" panose="020B0604030504040204" pitchFamily="34" charset="0"/>
              </a:rPr>
              <a:t>Youyao</a:t>
            </a:r>
            <a:r>
              <a:rPr lang="en-US" altLang="zh-CN" sz="4400" dirty="0">
                <a:latin typeface="Verdana" panose="020B0604030504040204" pitchFamily="34" charset="0"/>
                <a:ea typeface="Verdana" panose="020B0604030504040204" pitchFamily="34" charset="0"/>
              </a:rPr>
              <a:t> Gao</a:t>
            </a:r>
            <a:br>
              <a:rPr lang="en-US" altLang="zh-CN" sz="4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zh-CN" altLang="en-US" dirty="0">
              <a:latin typeface="Verdana" panose="020B0604030504040204" pitchFamily="34" charset="0"/>
            </a:endParaRPr>
          </a:p>
        </p:txBody>
      </p:sp>
      <p:pic>
        <p:nvPicPr>
          <p:cNvPr id="13" name="Picture 12" descr="A person taking a selfie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5" b="2495"/>
          <a:stretch>
            <a:fillRect/>
          </a:stretch>
        </p:blipFill>
        <p:spPr>
          <a:xfrm>
            <a:off x="6226167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122" y="1368110"/>
            <a:ext cx="6661138" cy="4981671"/>
          </a:xfrm>
        </p:spPr>
        <p:txBody>
          <a:bodyPr>
            <a:normAutofit/>
          </a:bodyPr>
          <a:lstStyle/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Gender: </a:t>
            </a:r>
            <a:r>
              <a:rPr lang="zh-CN" altLang="zh-CN" sz="2000" dirty="0">
                <a:latin typeface="Verdana" panose="020B0604030504040204" pitchFamily="34" charset="0"/>
              </a:rPr>
              <a:t>Male</a:t>
            </a: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Nationality: </a:t>
            </a:r>
            <a:r>
              <a:rPr lang="zh-CN" altLang="zh-CN" sz="2000" dirty="0">
                <a:latin typeface="Verdana" panose="020B0604030504040204" pitchFamily="34" charset="0"/>
              </a:rPr>
              <a:t>China</a:t>
            </a: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Hometown: </a:t>
            </a:r>
            <a:r>
              <a:rPr lang="zh-CN" altLang="zh-CN" sz="2000" dirty="0">
                <a:latin typeface="Verdana" panose="020B0604030504040204" pitchFamily="34" charset="0"/>
              </a:rPr>
              <a:t>Shanghai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en-US" altLang="zh-CN" sz="2000" b="1" dirty="0">
                <a:latin typeface="Verdana" panose="020B0604030504040204" pitchFamily="34" charset="0"/>
              </a:rPr>
              <a:t>College: </a:t>
            </a:r>
            <a:r>
              <a:rPr lang="en-US" altLang="zh-CN" sz="2000" dirty="0">
                <a:latin typeface="Verdana" panose="020B0604030504040204" pitchFamily="34" charset="0"/>
              </a:rPr>
              <a:t>University of Nottingham Ningbo China</a:t>
            </a:r>
            <a:endParaRPr lang="zh-CN" altLang="zh-CN" sz="2000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Emial: </a:t>
            </a:r>
            <a:r>
              <a:rPr lang="zh-CN" altLang="zh-CN" sz="2000" u="sng" dirty="0">
                <a:latin typeface="Verdana" panose="020B0604030504040204" pitchFamily="34" charset="0"/>
              </a:rPr>
              <a:t>scyyg6@nottingham.edu.cn</a:t>
            </a:r>
            <a:endParaRPr lang="en-US" altLang="zh-CN" sz="2000" u="sng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sz="2000" dirty="0">
                <a:latin typeface="Verdana" panose="020B0604030504040204" pitchFamily="34" charset="0"/>
              </a:rPr>
              <a:t>              </a:t>
            </a:r>
            <a:r>
              <a:rPr lang="en-US" altLang="zh-CN" sz="2000" dirty="0">
                <a:latin typeface="Verdana" panose="020B0604030504040204" pitchFamily="34" charset="0"/>
                <a:hlinkClick r:id="rId3"/>
              </a:rPr>
              <a:t>youyaogao@gmail.com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sz="2000" dirty="0">
                <a:latin typeface="Verdana" panose="020B0604030504040204" pitchFamily="34" charset="0"/>
              </a:rPr>
              <a:t>              </a:t>
            </a:r>
            <a:r>
              <a:rPr lang="en-US" altLang="zh-CN" sz="2000" u="sng" dirty="0">
                <a:latin typeface="Verdana" panose="020B0604030504040204" pitchFamily="34" charset="0"/>
              </a:rPr>
              <a:t>15221996168@163.com</a:t>
            </a:r>
            <a:endParaRPr lang="zh-CN" altLang="zh-CN" sz="2000" u="sng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Contact Number: </a:t>
            </a:r>
            <a:r>
              <a:rPr lang="zh-CN" altLang="zh-CN" sz="2000" dirty="0">
                <a:latin typeface="Verdana" panose="020B0604030504040204" pitchFamily="34" charset="0"/>
              </a:rPr>
              <a:t>+86 15221996168</a:t>
            </a: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Computer skills: </a:t>
            </a:r>
            <a:r>
              <a:rPr lang="zh-CN" altLang="zh-CN" sz="2000" dirty="0">
                <a:latin typeface="Verdana" panose="020B0604030504040204" pitchFamily="34" charset="0"/>
              </a:rPr>
              <a:t>Python, C, java, Haskell, SQLite, HTML, CSS, Matlab, R, Geogebra,</a:t>
            </a:r>
            <a:r>
              <a:rPr lang="en-US" altLang="zh-CN" sz="2000" dirty="0">
                <a:latin typeface="Verdana" panose="020B0604030504040204" pitchFamily="34" charset="0"/>
              </a:rPr>
              <a:t> Latex</a:t>
            </a: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Language skills: </a:t>
            </a:r>
            <a:r>
              <a:rPr lang="zh-CN" altLang="zh-CN" sz="2000" dirty="0">
                <a:latin typeface="Verdana" panose="020B0604030504040204" pitchFamily="34" charset="0"/>
              </a:rPr>
              <a:t>English</a:t>
            </a:r>
            <a:r>
              <a:rPr lang="en-US" altLang="zh-CN" sz="2000" dirty="0">
                <a:latin typeface="Verdana" panose="020B0604030504040204" pitchFamily="34" charset="0"/>
              </a:rPr>
              <a:t>, </a:t>
            </a:r>
            <a:r>
              <a:rPr lang="zh-CN" altLang="zh-CN" sz="2000" dirty="0">
                <a:latin typeface="Verdana" panose="020B0604030504040204" pitchFamily="34" charset="0"/>
              </a:rPr>
              <a:t>Mandarin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Research interest: </a:t>
            </a:r>
            <a:r>
              <a:rPr lang="zh-CN" altLang="zh-CN" sz="2000" dirty="0">
                <a:latin typeface="Verdana" panose="020B0604030504040204" pitchFamily="34" charset="0"/>
              </a:rPr>
              <a:t>Data Science, Machine Learning, Computer Vision </a:t>
            </a:r>
          </a:p>
          <a:p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Yu Liang</a:t>
            </a: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00062"/>
            <a:ext cx="10515600" cy="1325563"/>
          </a:xfrm>
        </p:spPr>
        <p:txBody>
          <a:bodyPr/>
          <a:lstStyle/>
          <a:p>
            <a:r>
              <a:rPr lang="en-US" altLang="zh-CN" dirty="0" err="1">
                <a:latin typeface="Verdana" panose="020B0604030504040204" pitchFamily="34" charset="0"/>
                <a:ea typeface="Verdana" panose="020B0604030504040204" pitchFamily="34" charset="0"/>
              </a:rPr>
              <a:t>Haosong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 Sun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06816"/>
            <a:ext cx="11286326" cy="4351338"/>
          </a:xfrm>
        </p:spPr>
        <p:txBody>
          <a:bodyPr/>
          <a:lstStyle/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Gender: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MALE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College:</a:t>
            </a:r>
            <a:r>
              <a:rPr lang="zh-CN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Beijing University of Posts and Telecommunications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Major: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Electronic Information Engineering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Email: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mrsun666@126.com</a:t>
            </a: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           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shs2022@bupt.edu.com</a:t>
            </a: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Skills: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C/C++, Python, MATLAB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Interests: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Machine Learning, Deep Learning, Signal Processing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XinYi Zeng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06816"/>
            <a:ext cx="11286326" cy="4351338"/>
          </a:xfrm>
        </p:spPr>
        <p:txBody>
          <a:bodyPr/>
          <a:lstStyle/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Gender: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FEMALE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College:</a:t>
            </a:r>
            <a:r>
              <a:rPr lang="zh-CN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zh-CN" altLang="en-US" dirty="0">
                <a:latin typeface="Verdana" panose="020B0604030504040204" pitchFamily="34" charset="0"/>
                <a:ea typeface="Verdana" panose="020B0604030504040204" pitchFamily="34" charset="0"/>
              </a:rPr>
              <a:t>Southern University of Science and Technology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Major: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Data Science</a:t>
            </a:r>
            <a:endParaRPr lang="en-US" altLang="zh-C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Email: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12212355@mail.sustech.edu.cn</a:t>
            </a:r>
            <a:endParaRPr lang="en-US" altLang="zh-C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Skills: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Java, Python, R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Interests: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Machine Learning, Deep Learning, Data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189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Outline</a:t>
            </a: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675237"/>
            <a:ext cx="10834942" cy="4733877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1. Pre-Project Preparations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Waterfall Method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and </a:t>
            </a:r>
            <a:r>
              <a:rPr lang="zh-CN" altLang="zh-CN" dirty="0">
                <a:latin typeface="Verdana" panose="020B0604030504040204" pitchFamily="34" charset="0"/>
              </a:rPr>
              <a:t>Agile Method</a:t>
            </a: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2. Development 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Data Collection (Web Scraping)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Data Preprocessing (Data Cleaning)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Feature Engineering (Correlation Analysis)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Logistic Regression (Binary Classification)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Model Building, Training, and Testing</a:t>
            </a:r>
            <a:endParaRPr lang="en-US" altLang="zh-CN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3. Conclusion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endParaRPr lang="en-US" altLang="zh-CN" dirty="0">
              <a:latin typeface="Verdana" panose="020B0604030504040204" pitchFamily="34" charset="0"/>
            </a:endParaRPr>
          </a:p>
          <a:p>
            <a:endParaRPr lang="zh-CN" alt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37264" y="1318712"/>
            <a:ext cx="100285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2519"/>
            <a:ext cx="10515600" cy="818169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Pre-Project Preparations: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zh-CN" altLang="zh-CN" dirty="0">
                <a:latin typeface="Verdana" panose="020B0604030504040204" pitchFamily="34" charset="0"/>
              </a:rPr>
              <a:t>Waterfall Method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zh-CN" altLang="zh-CN" dirty="0">
                <a:latin typeface="Verdana" panose="020B0604030504040204" pitchFamily="34" charset="0"/>
              </a:rPr>
              <a:t> Agile Method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zh-CN" altLang="en-US" dirty="0">
              <a:latin typeface="Verdana" panose="020B060403050404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857" y="2229107"/>
            <a:ext cx="10515600" cy="339401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8" y="1690688"/>
            <a:ext cx="9777849" cy="4994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263" y="50800"/>
            <a:ext cx="4756238" cy="675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ThhYjEwYjk3YTZlNTk4NTg0MWUxZjRhMjhmMDBmZjg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95*45"/>
  <p:tag name="TABLE_ENDDRAG_RECT" val="43*224*795*4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70*162"/>
  <p:tag name="TABLE_ENDDRAG_RECT" val="9*255*170*1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1107</Words>
  <Application>Microsoft Office PowerPoint</Application>
  <PresentationFormat>Widescreen</PresentationFormat>
  <Paragraphs>192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等线</vt:lpstr>
      <vt:lpstr>等线 Light</vt:lpstr>
      <vt:lpstr>宋体</vt:lpstr>
      <vt:lpstr>Arial</vt:lpstr>
      <vt:lpstr>Calibri</vt:lpstr>
      <vt:lpstr>Verdana</vt:lpstr>
      <vt:lpstr>Office Theme</vt:lpstr>
      <vt:lpstr>Who holds the Asian record for the Men’s 100 meters?</vt:lpstr>
      <vt:lpstr>PowerPoint Presentation</vt:lpstr>
      <vt:lpstr>Introduction to the Group</vt:lpstr>
      <vt:lpstr>Youyao Gao </vt:lpstr>
      <vt:lpstr>Yu Liang</vt:lpstr>
      <vt:lpstr>Haosong Sun </vt:lpstr>
      <vt:lpstr>XinYi Zeng </vt:lpstr>
      <vt:lpstr>Outline</vt:lpstr>
      <vt:lpstr>Pre-Project Preparations: Waterfall Method and Agile Method </vt:lpstr>
      <vt:lpstr>Development : Data Collection </vt:lpstr>
      <vt:lpstr>PowerPoint Presentation</vt:lpstr>
      <vt:lpstr>Development :  Data Preprocessing </vt:lpstr>
      <vt:lpstr>Development :  Data Preprocessing </vt:lpstr>
      <vt:lpstr>Development :  Data Preprocessing </vt:lpstr>
      <vt:lpstr>PowerPoint Presentation</vt:lpstr>
      <vt:lpstr>Development :  Data Preprocessing </vt:lpstr>
      <vt:lpstr>PowerPoint Presentation</vt:lpstr>
      <vt:lpstr>Development : Feature Engineering </vt:lpstr>
      <vt:lpstr>Development : Logistic Regression </vt:lpstr>
      <vt:lpstr>Development : Logistic Regression </vt:lpstr>
      <vt:lpstr>Development : Logistic Regression </vt:lpstr>
      <vt:lpstr>Development : Logistic Regression </vt:lpstr>
      <vt:lpstr>Development : Logistic Regression </vt:lpstr>
      <vt:lpstr>Development : Model Building, Training, and Testing </vt:lpstr>
      <vt:lpstr>Development : Model Building, Training, and Testing </vt:lpstr>
      <vt:lpstr>Development : Model Building, Training, and Testing</vt:lpstr>
      <vt:lpstr>PowerPoint Presentation</vt:lpstr>
      <vt:lpstr>Development : Model Building, Training, and Testing </vt:lpstr>
      <vt:lpstr>PowerPoint Presentation</vt:lpstr>
      <vt:lpstr>Conclusion</vt:lpstr>
      <vt:lpstr>PowerPoint Presentation</vt:lpstr>
      <vt:lpstr>Reference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佑耀 高</dc:creator>
  <cp:lastModifiedBy>佑耀 高</cp:lastModifiedBy>
  <cp:revision>96</cp:revision>
  <dcterms:created xsi:type="dcterms:W3CDTF">2024-07-15T04:10:00Z</dcterms:created>
  <dcterms:modified xsi:type="dcterms:W3CDTF">2024-07-17T10:20:51Z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9AE06637C0D14100B67FB69D27DDF5CF_12</vt:lpwstr>
  </property>
  <property fmtid="{D5CDD505-2E9C-101B-9397-08002B2CF9AE}" pid="3" name="KSOProductBuildVer">
    <vt:lpwstr>2052-12.1.0.17147</vt:lpwstr>
  </property>
</Properties>
</file>